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70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9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0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5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8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1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2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5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4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Треугольный абстрактный фон">
            <a:extLst>
              <a:ext uri="{FF2B5EF4-FFF2-40B4-BE49-F238E27FC236}">
                <a16:creationId xmlns:a16="http://schemas.microsoft.com/office/drawing/2014/main" id="{298CA859-A7C0-52D2-D9F7-146A87AEC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999" r="-1" b="-1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44D00-6770-F825-0CF3-F68E2AE1D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1"/>
            <a:ext cx="9339075" cy="268216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Методы искусственного интеллекта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Лабораторная работа </a:t>
            </a:r>
            <a:r>
              <a:rPr lang="en-US" dirty="0">
                <a:solidFill>
                  <a:srgbClr val="FFFFFF"/>
                </a:solidFill>
              </a:rPr>
              <a:t>#1	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81D3A1-B606-7872-5068-62B1A6FC9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7"/>
            <a:ext cx="9339075" cy="13802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Гутов Кирилл</a:t>
            </a:r>
          </a:p>
          <a:p>
            <a:r>
              <a:rPr lang="ru-RU" dirty="0">
                <a:solidFill>
                  <a:srgbClr val="FFFFFF"/>
                </a:solidFill>
              </a:rPr>
              <a:t>БПМ-19-4</a:t>
            </a:r>
          </a:p>
        </p:txBody>
      </p:sp>
    </p:spTree>
    <p:extLst>
      <p:ext uri="{BB962C8B-B14F-4D97-AF65-F5344CB8AC3E}">
        <p14:creationId xmlns:p14="http://schemas.microsoft.com/office/powerpoint/2010/main" val="252139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38E9B1-90A2-40BD-A0F4-87F26F4D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606F52-E764-495B-845B-DEB11226A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088103-DEE8-411A-A4E4-6F4C1D83E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8959EA-C69F-42AC-8E32-ECB8B495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D81D739-9DD7-43FC-8E19-C05127E37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F1D018-5105-44EF-A4D1-098DEB63F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E8208F5-827D-4DAB-9D4C-7264BE62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E8EA79B-BDEA-42CE-BE09-39A01B12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E75A2DF-EDE4-4E77-BE95-EEF4C59AB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906DFB-0739-4431-B65A-97523AB5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F2606E-29A4-4636-A81E-798A552C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F897EA-C9A9-4EB3-BC65-F7446EAFE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739496E-0BF8-40C7-845B-9AE7013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088E4F4-3D8F-4D87-8D4F-40BF011B6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69F1A1-5816-4416-A9F5-87978681D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17C4C1-CADA-4F09-9AF2-6B8C8D8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4E8180E-0D54-47BF-8E8B-5221B42A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AECD2FE-009C-4029-9B00-7884465E6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58E68E-42A6-4A51-B4D5-33DB9ABF3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D281A2-52B2-4873-9305-FCB308AD7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FB3078-A466-4FFD-ABEF-C9A7574E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A1524F-1F21-4721-A86E-E85A5F1F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0709EB5-FD9B-437B-A1F2-8F349D5DB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2EC2B2C-60AD-4659-B06F-8092836C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7BC99E-9BB9-42A0-AAB7-A8A1EEA9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A7D6B4-18DB-4681-986D-444AADDB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A4624BA-1001-48B7-BC11-037D364F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04EF434-B04C-4DCD-BC8F-D7916D2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2F9A28-9196-4D80-90EE-5C0F8C1F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8862482-841F-43A1-BC57-EFF29F16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8421A5-3C31-41EF-8AC3-BB5F23AC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5FE1E5-EDBF-4999-95A7-A4D1A20E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E2C3A-8A8B-34C7-5DBF-720E9445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4424633" cy="192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DE09DA9F-86A5-44E6-BA6F-EA76B7E6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0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A5B41F7-BD3F-81E4-E175-686A968CA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886115"/>
            <a:ext cx="4424633" cy="3262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– 100%</a:t>
            </a:r>
            <a:endParaRPr lang="en-US" dirty="0"/>
          </a:p>
        </p:txBody>
      </p:sp>
      <p:pic>
        <p:nvPicPr>
          <p:cNvPr id="6" name="Объект 5" descr="Изображение выглядит как человек, в позе, стоит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BA4E5643-AFF0-85F0-5AB9-C8DD1F4D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959"/>
          <a:stretch/>
        </p:blipFill>
        <p:spPr>
          <a:xfrm>
            <a:off x="6092892" y="170172"/>
            <a:ext cx="5900366" cy="3255395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, в позе, стоит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28554B11-C955-ECFF-C213-85B073AEB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786"/>
          <a:stretch/>
        </p:blipFill>
        <p:spPr>
          <a:xfrm>
            <a:off x="6092892" y="3425544"/>
            <a:ext cx="5900368" cy="3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7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4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ight Triangle 5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2" name="Rectangle 5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CDC3060-2CA7-449D-919A-9F8908CB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0E71284-AB22-4957-B7F0-50A3DA61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FD3975-F9A3-4641-B09C-7429EF06E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79F360-C62E-4A5A-AE07-9B9B9B1C0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F030DD-597A-4DCE-94DC-DD1B1B5AD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7D204D-7715-41DC-9EFB-E924D8DC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739A748-BF1E-48B2-8A1C-2EA5AB88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303C041-52D9-40D6-856A-244B8338E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096C62-6226-4721-8384-3DC20694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DFDB080-3465-4E8D-8C06-6F9A2B888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D9EBE30-4FAB-42B9-856B-6B1925726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6B856B-1B6F-4797-888E-8B768EC28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CCED29-26D8-4C6B-BF7E-949D1C803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93FB82-E882-48AC-8324-0C0E8AE5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9146C1B-4935-4470-A61C-0E7798C19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FB2B69-22E8-4FC0-8671-B29D11DDD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01A9C35-8C14-4DE2-B8E5-AC233786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7A739F8-14E4-4C7E-AE0C-27A128A14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869FDA6-BC2A-4FF1-AB0E-FD79BDD2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B206BD-BB36-4A0F-A377-5DA416F1C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900D2BB-78F6-4260-A170-E4ED4FD8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50244BB-32CE-447D-AEC5-5281D4774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C9CC3EA-7F50-4FE8-99C9-3B8BEC465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4C6E1B1-4454-4885-B046-6AAA20ED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CAA810F-12F2-4733-80B6-FB8EDD03C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CA335C-BD88-42B8-8844-CD2DFC37E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C56B4F3-4ABE-4BF2-B15F-BD1DFCADB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FEF72FE-1D34-4CCB-BD3A-2429EC217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68C78E1-77B4-40CB-AF5E-5D3D6AD9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AF27C4-4BD9-4905-A992-FBF9CF26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4C22336-4CA9-4BEE-95FC-3488D0CE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86">
              <a:extLst>
                <a:ext uri="{FF2B5EF4-FFF2-40B4-BE49-F238E27FC236}">
                  <a16:creationId xmlns:a16="http://schemas.microsoft.com/office/drawing/2014/main" id="{CA07E670-52D4-4150-9ABC-5056DE79D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8B794E49-0B92-4875-BEC1-8C25A0B4A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E9E3A-9083-CF8E-7348-AB544072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433953" cy="1442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Примеры работы программы</a:t>
            </a:r>
          </a:p>
        </p:txBody>
      </p:sp>
      <p:pic>
        <p:nvPicPr>
          <p:cNvPr id="10" name="Рисунок 9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F2CEA5EA-F19A-157C-C86D-E304B3E9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00" y="3600713"/>
            <a:ext cx="2293198" cy="2682104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, в позе, окно&#10;&#10;Автоматически созданное описание">
            <a:extLst>
              <a:ext uri="{FF2B5EF4-FFF2-40B4-BE49-F238E27FC236}">
                <a16:creationId xmlns:a16="http://schemas.microsoft.com/office/drawing/2014/main" id="{D195AAD8-2DC9-F6C9-2CED-8DFD9C81C2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68" y="3568409"/>
            <a:ext cx="2293198" cy="2682104"/>
          </a:xfrm>
          <a:prstGeom prst="rect">
            <a:avLst/>
          </a:prstGeom>
        </p:spPr>
      </p:pic>
      <p:pic>
        <p:nvPicPr>
          <p:cNvPr id="6" name="Объект 5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42631A19-BAB0-EAD0-32B5-5C5D2F3F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80" y="714591"/>
            <a:ext cx="1736662" cy="268210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CF61313-66D0-00CA-9965-7E45992E4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82" y="714591"/>
            <a:ext cx="1736662" cy="268210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74D3532-B2A0-1778-2F4A-EAAE20906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9" y="2340131"/>
            <a:ext cx="4433953" cy="38182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обеих картинок – 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0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9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Right Triangle 12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9" name="Rectangle 128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0" name="Freeform: Shape 130">
            <a:extLst>
              <a:ext uri="{FF2B5EF4-FFF2-40B4-BE49-F238E27FC236}">
                <a16:creationId xmlns:a16="http://schemas.microsoft.com/office/drawing/2014/main" id="{32A02012-0D24-4DB1-B9AC-3EE71705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463" y="2604042"/>
            <a:ext cx="12184765" cy="4253959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730426-7927-49A4-AEF1-F89E5D3D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F483FAD-F6DC-4BD1-9F5E-4F797C28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E58ADD-8E8B-4F12-8EDE-70230B37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60357A6-3739-44EE-9190-910E00A6C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93B5C7E-2014-450B-8783-D6F8B49FD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A90EE5-0C8F-41E4-9C7E-E039A3D55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18D50F5-AF54-4152-934C-A02E01286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097E5B-FEB0-40E8-BEEC-C85984EF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43C8FF-F65E-4A53-904A-088EFA95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0E9654E-215A-41FB-93B2-F323CE191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22DAF69-2C0F-41F8-811C-849473456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C11372B-560D-438D-B831-BFDDC97AD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537632-39C3-456D-BE2E-7D5F8E3C0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81D6148-3C2B-464B-A8BC-7230EAAE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E7FD4AC-AD6A-4636-9208-1475AB252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E1E831-66E4-4F46-9D1D-7694855AA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794ABAE-531B-41BA-9F88-4D544D324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8EE85C8-2E16-4BB8-A276-A93D69D68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2CF32B-7655-4F08-B3A2-4C1D423F2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7F5DA01-C42A-4146-BCDD-F3E22D0CE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1356DD-4E07-4146-AAAE-02446DD49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A7DFAAF-4204-485A-9B3B-57E60A82F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2B9A5C3-A4F9-4D0F-96B7-F0F9BA1F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C4C0C28-39D0-49A4-8CCA-F06ACE19F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7FC979C-6B0E-48F2-85E1-93DA2B5C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0F74FB6-9A38-49A1-86D6-7679A9D10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373C0F2-2193-49BB-A34A-42855CBF7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B8C63D8-86B1-46B2-A7E9-96C0A0E43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EE6681-9724-477C-9869-347B27235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5E4C19-6356-404E-8FB5-8CC94599A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886AAE0-A34C-42D0-8DAB-8D12E358E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63">
              <a:extLst>
                <a:ext uri="{FF2B5EF4-FFF2-40B4-BE49-F238E27FC236}">
                  <a16:creationId xmlns:a16="http://schemas.microsoft.com/office/drawing/2014/main" id="{2725F354-4164-493C-8D50-322D37D2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864B9254-C448-41C9-B0B5-5C6D50733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6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59D9D-262D-0927-7395-67149195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73" y="725952"/>
            <a:ext cx="10295029" cy="20183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FFEBE2-2BD5-C149-3DC7-BD403C12B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72" y="3971878"/>
            <a:ext cx="3448731" cy="2201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Качество картинки – 100%</a:t>
            </a:r>
          </a:p>
        </p:txBody>
      </p:sp>
      <p:pic>
        <p:nvPicPr>
          <p:cNvPr id="6" name="Объект 5" descr="Изображение выглядит как человек, в позе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1C8D3A1E-B4B4-18A1-5FFA-F2A9BA0303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32" y="3425405"/>
            <a:ext cx="3087547" cy="2747917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, в позе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139F4714-9EAB-B2C0-E83D-3EA904FD17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68" y="3425405"/>
            <a:ext cx="3087547" cy="27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8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D3190D8-902D-4DB5-A8B9-36EDC4AE7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C15A9C9-24AF-4A8F-9927-99D4C0C2A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2067720-B430-4209-A309-81C44F859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A7765-FEEE-4E06-AB29-6C2244B65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3060E47-71E3-4D0D-A8B4-C43228772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1E9D165-A75F-43DD-9506-A9AFA9AE3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48410BD-7CC1-4FFF-9321-C4564ADD2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D14B3DB-A422-452C-AE51-3F84AC0AD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5C073E-E703-4CBE-BE69-15EFF94A6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562FF94-4C24-4946-9A66-EDC5FEBB4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F655B8A-499E-4165-A472-FB7F8AF5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6E60770-12E5-4B49-8322-B0D0DC2DB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0491CA8-B5AF-4952-AE11-10114858C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DC2111A-452E-4DFA-B61E-C010BC7CB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941D3B8-9F57-4C81-A3CB-3873E3F4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B122353-CEC6-4F6F-98CE-2D7488E0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A607CCF-6819-4A39-804D-C166EB6C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1711C69-4360-47DF-9E2C-3CE8BD407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ADEAE8A-B2DF-4F49-AF12-007FBE5A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F3EDD82-A365-45B2-8009-DCEAF1D9D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AECB70B-C8EA-403D-9754-CC726F59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D9CF949-DC47-4889-8B4F-7920A715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8AAF1A-5A21-473C-9326-6F58FA7CC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52BA80-E65F-498E-A330-0F32B71E2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2D94F2-D0B4-4601-98D8-F934BE223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6F4F250-3820-4011-9FFC-BF37718B2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1897403-B409-4FF8-B70A-A57FC86DC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B09C972-1558-4977-9B8B-3CD852DFB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1FC7ADA-F190-47C4-BA87-8D16B74D7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248415F-923E-425B-980E-521B282B0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BB77874-6A26-49FD-B439-8F38F4889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FF0B2BF-1336-44EF-84AE-68BC0C45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FE372-4AAB-D675-E9E6-23F9AE1A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9456"/>
            <a:ext cx="3933575" cy="2483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8B7827A-F507-5C13-719B-AE15AFDCF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3425550"/>
            <a:ext cx="3933575" cy="2306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Качество – 1%</a:t>
            </a:r>
          </a:p>
        </p:txBody>
      </p: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8929EAA4-9B40-4655-A387-87E4D8AE8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26019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Объект 11" descr="Изображение выглядит как человек, в позе, темный, ночь&#10;&#10;Автоматически созданное описание">
            <a:extLst>
              <a:ext uri="{FF2B5EF4-FFF2-40B4-BE49-F238E27FC236}">
                <a16:creationId xmlns:a16="http://schemas.microsoft.com/office/drawing/2014/main" id="{57B30A22-D1B0-82D4-21D2-078F4BB99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 r="-2" b="-2"/>
          <a:stretch/>
        </p:blipFill>
        <p:spPr>
          <a:xfrm>
            <a:off x="5292196" y="3418472"/>
            <a:ext cx="6797324" cy="3257630"/>
          </a:xfrm>
          <a:prstGeom prst="rect">
            <a:avLst/>
          </a:prstGeom>
        </p:spPr>
      </p:pic>
      <p:pic>
        <p:nvPicPr>
          <p:cNvPr id="10" name="Объект 9" descr="Изображение выглядит как человек, в позе, стоит, пара&#10;&#10;Автоматически созданное описание">
            <a:extLst>
              <a:ext uri="{FF2B5EF4-FFF2-40B4-BE49-F238E27FC236}">
                <a16:creationId xmlns:a16="http://schemas.microsoft.com/office/drawing/2014/main" id="{EB2C1A15-8295-14E4-C727-0D0B11CB4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 r="-2" b="-2"/>
          <a:stretch/>
        </p:blipFill>
        <p:spPr>
          <a:xfrm>
            <a:off x="5292194" y="47739"/>
            <a:ext cx="6797326" cy="32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0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38E9B1-90A2-40BD-A0F4-87F26F4D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606F52-E764-495B-845B-DEB11226A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088103-DEE8-411A-A4E4-6F4C1D83E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8959EA-C69F-42AC-8E32-ECB8B495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D81D739-9DD7-43FC-8E19-C05127E37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F1D018-5105-44EF-A4D1-098DEB63F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E8208F5-827D-4DAB-9D4C-7264BE62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E8EA79B-BDEA-42CE-BE09-39A01B12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E75A2DF-EDE4-4E77-BE95-EEF4C59AB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906DFB-0739-4431-B65A-97523AB5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F2606E-29A4-4636-A81E-798A552C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F897EA-C9A9-4EB3-BC65-F7446EAFE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739496E-0BF8-40C7-845B-9AE7013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088E4F4-3D8F-4D87-8D4F-40BF011B6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69F1A1-5816-4416-A9F5-87978681D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17C4C1-CADA-4F09-9AF2-6B8C8D8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4E8180E-0D54-47BF-8E8B-5221B42A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AECD2FE-009C-4029-9B00-7884465E6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58E68E-42A6-4A51-B4D5-33DB9ABF3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D281A2-52B2-4873-9305-FCB308AD7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FB3078-A466-4FFD-ABEF-C9A7574E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A1524F-1F21-4721-A86E-E85A5F1F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0709EB5-FD9B-437B-A1F2-8F349D5DB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2EC2B2C-60AD-4659-B06F-8092836C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7BC99E-9BB9-42A0-AAB7-A8A1EEA9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A7D6B4-18DB-4681-986D-444AADDB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A4624BA-1001-48B7-BC11-037D364F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04EF434-B04C-4DCD-BC8F-D7916D2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2F9A28-9196-4D80-90EE-5C0F8C1F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8862482-841F-43A1-BC57-EFF29F16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8421A5-3C31-41EF-8AC3-BB5F23AC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5FE1E5-EDBF-4999-95A7-A4D1A20E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A65AC-E319-1846-2FBD-38363CF7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4424633" cy="192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DE09DA9F-86A5-44E6-BA6F-EA76B7E6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0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C78C2A4-386B-EE24-FC9F-F64FB2DE7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886115"/>
            <a:ext cx="4424633" cy="3262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изображения – 100%</a:t>
            </a:r>
            <a:endParaRPr lang="en-US" dirty="0"/>
          </a:p>
        </p:txBody>
      </p:sp>
      <p:pic>
        <p:nvPicPr>
          <p:cNvPr id="8" name="Объект 7" descr="Изображение выглядит как человек, трава, внешний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386ECC69-31BC-5C9E-B6D0-3FEE9210A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034"/>
          <a:stretch/>
        </p:blipFill>
        <p:spPr>
          <a:xfrm>
            <a:off x="6092892" y="170172"/>
            <a:ext cx="5900366" cy="3255395"/>
          </a:xfrm>
          <a:prstGeom prst="rect">
            <a:avLst/>
          </a:prstGeom>
        </p:spPr>
      </p:pic>
      <p:pic>
        <p:nvPicPr>
          <p:cNvPr id="6" name="Объект 5" descr="Изображение выглядит как человек, трава, внешний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2B01598A-5DA0-6E00-E083-FDFE923F2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858"/>
          <a:stretch/>
        </p:blipFill>
        <p:spPr>
          <a:xfrm>
            <a:off x="6092892" y="3425544"/>
            <a:ext cx="5900368" cy="3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1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A13038-B59D-4420-A665-2B578A83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E209AB2-5122-4A18-9AD4-11BFBB57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5706A12-9DBB-4C6B-AB91-4ECF10103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B50E157-4DAF-45CE-BC80-5B70059FC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3A15B4E-36C9-44BA-9A2F-88C9DE8DE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50077A-7152-4389-AC05-E55DEA378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E55E13A-937B-4515-9D2E-E8ADF032E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6D8667-E94C-41CB-BDCA-F65B24FD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AECA29-8E85-48B0-A383-A4D44E9B6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6582C8-2322-4DDB-B4EE-9424D0EDF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7F3781-F246-4181-8FBE-F588DBC22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E513DE9-896B-43A0-96F4-B5C24FC8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D74F4B-DF21-49CD-AE0A-B704014A0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37DCA1D-539C-4EC7-AF4B-B69460494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50E05E-E785-41ED-83E8-0F0DD013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4538C66-D883-4FAA-B862-79258FE2A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BA6E0F7-690F-4C3E-83AD-F741A6252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157EC09-51DE-4685-A970-03B1D0B3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36C288-9347-4478-97DA-19E2C4E3D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F825A6-B5A9-4224-84EA-833A36EFD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FF6CD28-9541-430B-8F7D-3DEB08222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3AB1C3D-B700-4E4E-B2AD-56C7477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B805C00-B9C3-4F45-A413-00F439AE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F02DFAA-D276-43F2-8C91-13B85E2FF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4129E1-B3FC-47E9-9119-AC1BEB13C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7191CB-4B81-4879-9366-AC33413E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29CB42D-40E2-4E4E-BE2E-DF3B74D0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168F270-BE8E-4DA5-97A1-DF6D4AAF8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F53D231-F6F8-4723-AAD8-AEF4936E1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CEC58C-0A15-438B-B083-C838F75C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C46B7C7-306B-41B3-AA4F-BAF12F278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C2CC8BE-E60C-4CFA-B26A-A74F255E0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325D8FB8-031D-40A0-BA56-497E43645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117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1063C-66D8-7EAB-7704-E4C6A0B9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7374814" cy="1442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Примеры</a:t>
            </a:r>
            <a:r>
              <a:rPr lang="en-US" dirty="0"/>
              <a:t> </a:t>
            </a:r>
            <a:r>
              <a:rPr lang="en-US"/>
              <a:t>работы</a:t>
            </a:r>
            <a:r>
              <a:rPr lang="en-US" dirty="0"/>
              <a:t> </a:t>
            </a:r>
            <a:r>
              <a:rPr lang="en-US"/>
              <a:t>программы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8AF0109-7680-CCA4-4A58-C56A21E05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9" y="2340131"/>
            <a:ext cx="5551447" cy="17772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левой части – 100%</a:t>
            </a:r>
          </a:p>
          <a:p>
            <a:r>
              <a:rPr lang="ru-RU" dirty="0"/>
              <a:t>Качество правой верхней части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На 17% пропадает правый мужчина</a:t>
            </a:r>
          </a:p>
          <a:p>
            <a:pPr lvl="1"/>
            <a:r>
              <a:rPr lang="ru-RU" dirty="0"/>
              <a:t>На 3% пропадает левый мужчина</a:t>
            </a:r>
            <a:endParaRPr lang="en-US" dirty="0"/>
          </a:p>
        </p:txBody>
      </p:sp>
      <p:pic>
        <p:nvPicPr>
          <p:cNvPr id="16" name="Рисунок 1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4993E29-9194-8566-15A3-07F46F34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73" y="4302368"/>
            <a:ext cx="4207339" cy="2198335"/>
          </a:xfrm>
          <a:prstGeom prst="rect">
            <a:avLst/>
          </a:prstGeom>
        </p:spPr>
      </p:pic>
      <p:pic>
        <p:nvPicPr>
          <p:cNvPr id="6" name="Объект 5" descr="Изображение выглядит как человек, люди, группа, семья&#10;&#10;Автоматически созданное описание">
            <a:extLst>
              <a:ext uri="{FF2B5EF4-FFF2-40B4-BE49-F238E27FC236}">
                <a16:creationId xmlns:a16="http://schemas.microsoft.com/office/drawing/2014/main" id="{4A06997C-0511-8D61-862C-1E39D2DB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47" y="169680"/>
            <a:ext cx="2275811" cy="3975220"/>
          </a:xfrm>
          <a:prstGeom prst="rect">
            <a:avLst/>
          </a:prstGeom>
        </p:spPr>
      </p:pic>
      <p:pic>
        <p:nvPicPr>
          <p:cNvPr id="12" name="Объект 11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685C9BCC-7B10-F617-5857-CD09E3634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6" y="4253458"/>
            <a:ext cx="4268323" cy="223019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человек, группа, люди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969FA6C-1BF7-01EA-7B4F-E6B5322E5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90" y="180797"/>
            <a:ext cx="2275811" cy="39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ight Triangle 142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5A13038-B59D-4420-A665-2B578A83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E209AB2-5122-4A18-9AD4-11BFBB57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5706A12-9DBB-4C6B-AB91-4ECF10103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B50E157-4DAF-45CE-BC80-5B70059FC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3A15B4E-36C9-44BA-9A2F-88C9DE8DE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F50077A-7152-4389-AC05-E55DEA378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E55E13A-937B-4515-9D2E-E8ADF032E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46D8667-E94C-41CB-BDCA-F65B24FD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5AECA29-8E85-48B0-A383-A4D44E9B6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06582C8-2322-4DDB-B4EE-9424D0EDF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27F3781-F246-4181-8FBE-F588DBC22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E513DE9-896B-43A0-96F4-B5C24FC8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AD74F4B-DF21-49CD-AE0A-B704014A0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37DCA1D-539C-4EC7-AF4B-B69460494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D50E05E-E785-41ED-83E8-0F0DD013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4538C66-D883-4FAA-B862-79258FE2A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A6E0F7-690F-4C3E-83AD-F741A6252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157EC09-51DE-4685-A970-03B1D0B3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236C288-9347-4478-97DA-19E2C4E3D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3F825A6-B5A9-4224-84EA-833A36EFD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FF6CD28-9541-430B-8F7D-3DEB08222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3AB1C3D-B700-4E4E-B2AD-56C7477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05C00-B9C3-4F45-A413-00F439AE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02DFAA-D276-43F2-8C91-13B85E2FF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B4129E1-B3FC-47E9-9119-AC1BEB13C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37191CB-4B81-4879-9366-AC33413E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29CB42D-40E2-4E4E-BE2E-DF3B74D0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168F270-BE8E-4DA5-97A1-DF6D4AAF8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53D231-F6F8-4723-AAD8-AEF4936E1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1CEC58C-0A15-438B-B083-C838F75C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C46B7C7-306B-41B3-AA4F-BAF12F278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C2CC8BE-E60C-4CFA-B26A-A74F255E0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0" name="Freeform: Shape 179">
            <a:extLst>
              <a:ext uri="{FF2B5EF4-FFF2-40B4-BE49-F238E27FC236}">
                <a16:creationId xmlns:a16="http://schemas.microsoft.com/office/drawing/2014/main" id="{A065B755-D3BA-46FF-AD4B-C664B150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7022" y="0"/>
            <a:ext cx="4958145" cy="6857994"/>
          </a:xfrm>
          <a:custGeom>
            <a:avLst/>
            <a:gdLst>
              <a:gd name="connsiteX0" fmla="*/ 1140372 w 4958145"/>
              <a:gd name="connsiteY0" fmla="*/ 0 h 6857994"/>
              <a:gd name="connsiteX1" fmla="*/ 4958145 w 4958145"/>
              <a:gd name="connsiteY1" fmla="*/ 0 h 6857994"/>
              <a:gd name="connsiteX2" fmla="*/ 4958145 w 4958145"/>
              <a:gd name="connsiteY2" fmla="*/ 6857994 h 6857994"/>
              <a:gd name="connsiteX3" fmla="*/ 4178124 w 4958145"/>
              <a:gd name="connsiteY3" fmla="*/ 6857994 h 6857994"/>
              <a:gd name="connsiteX4" fmla="*/ 2735891 w 4958145"/>
              <a:gd name="connsiteY4" fmla="*/ 6857994 h 6857994"/>
              <a:gd name="connsiteX5" fmla="*/ 327036 w 4958145"/>
              <a:gd name="connsiteY5" fmla="*/ 6857994 h 6857994"/>
              <a:gd name="connsiteX6" fmla="*/ 236740 w 4958145"/>
              <a:gd name="connsiteY6" fmla="*/ 6550767 h 6857994"/>
              <a:gd name="connsiteX7" fmla="*/ 36 w 4958145"/>
              <a:gd name="connsiteY7" fmla="*/ 5031272 h 6857994"/>
              <a:gd name="connsiteX8" fmla="*/ 1135031 w 4958145"/>
              <a:gd name="connsiteY8" fmla="*/ 310657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8145" h="6857994">
                <a:moveTo>
                  <a:pt x="1140372" y="0"/>
                </a:moveTo>
                <a:lnTo>
                  <a:pt x="4958145" y="0"/>
                </a:lnTo>
                <a:lnTo>
                  <a:pt x="4958145" y="6857994"/>
                </a:lnTo>
                <a:lnTo>
                  <a:pt x="4178124" y="6857994"/>
                </a:lnTo>
                <a:lnTo>
                  <a:pt x="2735891" y="6857994"/>
                </a:lnTo>
                <a:lnTo>
                  <a:pt x="327036" y="6857994"/>
                </a:lnTo>
                <a:lnTo>
                  <a:pt x="236740" y="6550767"/>
                </a:lnTo>
                <a:cubicBezTo>
                  <a:pt x="70086" y="5946236"/>
                  <a:pt x="1796" y="5454820"/>
                  <a:pt x="36" y="5031272"/>
                </a:cubicBezTo>
                <a:cubicBezTo>
                  <a:pt x="-7008" y="3337079"/>
                  <a:pt x="1050425" y="2728778"/>
                  <a:pt x="1135031" y="310657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Right Triangle 181">
            <a:extLst>
              <a:ext uri="{FF2B5EF4-FFF2-40B4-BE49-F238E27FC236}">
                <a16:creationId xmlns:a16="http://schemas.microsoft.com/office/drawing/2014/main" id="{325D8FB8-031D-40A0-BA56-497E43645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117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6D1A9-587D-A690-9A65-19960AB6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6385208" cy="1442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Примеры работы программы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A549704-6AFF-66AC-B4A1-E6FA8BF44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9" y="2340131"/>
            <a:ext cx="3277093" cy="37919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изображений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&gt;=4%</a:t>
            </a:r>
            <a:r>
              <a:rPr lang="ru-RU" dirty="0"/>
              <a:t> - все лица</a:t>
            </a:r>
            <a:endParaRPr lang="en-US" dirty="0"/>
          </a:p>
          <a:p>
            <a:pPr lvl="1"/>
            <a:r>
              <a:rPr lang="en-US" dirty="0"/>
              <a:t>3%</a:t>
            </a:r>
            <a:r>
              <a:rPr lang="ru-RU" dirty="0"/>
              <a:t> - пропадают 3 и 13</a:t>
            </a:r>
            <a:endParaRPr lang="en-US" dirty="0"/>
          </a:p>
          <a:p>
            <a:pPr lvl="1"/>
            <a:r>
              <a:rPr lang="en-US" dirty="0"/>
              <a:t>1-2%</a:t>
            </a:r>
            <a:r>
              <a:rPr lang="ru-RU" dirty="0"/>
              <a:t> - пропадает 12</a:t>
            </a:r>
            <a:endParaRPr lang="en-US" dirty="0"/>
          </a:p>
        </p:txBody>
      </p:sp>
      <p:pic>
        <p:nvPicPr>
          <p:cNvPr id="24" name="Объект 23" descr="Изображение выглядит как в позе, группа, человек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56DB0D5C-66F4-48E6-7E78-CD0D70820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78" y="4154801"/>
            <a:ext cx="3763227" cy="2229713"/>
          </a:xfrm>
          <a:prstGeom prst="rect">
            <a:avLst/>
          </a:prstGeom>
        </p:spPr>
      </p:pic>
      <p:pic>
        <p:nvPicPr>
          <p:cNvPr id="22" name="Объект 21" descr="Изображение выглядит как группа, в позе, в линейку&#10;&#10;Автоматически созданное описание">
            <a:extLst>
              <a:ext uri="{FF2B5EF4-FFF2-40B4-BE49-F238E27FC236}">
                <a16:creationId xmlns:a16="http://schemas.microsoft.com/office/drawing/2014/main" id="{6D5F21AE-2A68-A661-3B07-8016FAD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06" y="1797496"/>
            <a:ext cx="3748906" cy="222122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в позе, человек, групп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1C25E2D7-17C3-5E6D-6790-02108FA4D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78" y="1789006"/>
            <a:ext cx="3763236" cy="222971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в позе, группа, человек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5D343A0A-FE40-4937-50F3-70354D549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63" y="4154802"/>
            <a:ext cx="3748903" cy="22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DEC52-4A64-429C-7EAA-2E983A4E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C8015-202C-63C9-B685-C902080E5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7" y="2345843"/>
            <a:ext cx="10312571" cy="3274372"/>
          </a:xfrm>
        </p:spPr>
        <p:txBody>
          <a:bodyPr/>
          <a:lstStyle/>
          <a:p>
            <a:r>
              <a:rPr lang="en-US" dirty="0"/>
              <a:t>Yandex Vision </a:t>
            </a:r>
            <a:r>
              <a:rPr lang="ru-RU" dirty="0"/>
              <a:t>стабильно распознает лица, когда на изображении мало людей или когда мало деталей, не связанных с лицами.</a:t>
            </a:r>
          </a:p>
          <a:p>
            <a:r>
              <a:rPr lang="ru-RU" dirty="0"/>
              <a:t>Различные эмоции, возраст и волосы на лице, в основном, не влияют на качество распознавания</a:t>
            </a:r>
          </a:p>
          <a:p>
            <a:r>
              <a:rPr lang="ru-RU" dirty="0"/>
              <a:t>Распознавать темнокожих людей сложнее</a:t>
            </a:r>
          </a:p>
          <a:p>
            <a:r>
              <a:rPr lang="ru-RU" dirty="0"/>
              <a:t>Результат распознавания в сложных случаях зависит от качества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05770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181F5-35CD-87EA-6459-0151239B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56444-DD9F-4BDF-F23A-124A35F2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Требуется разработать алгоритмическое и программное обеспечение программной системы/приложения (на уровне демонстрационного прототипа), осуществляющей решение выбранной учащимся узкоспециализированной задачи интеллектуальной обработки и/или анализа информации с привлечением общедоступных (бесплатных) ИИ-сервисов/систем</a:t>
            </a:r>
          </a:p>
          <a:p>
            <a:r>
              <a:rPr lang="ru-RU" dirty="0"/>
              <a:t>Выбранная задача - распознавание людей на изображениях, в том числе нахождение областей, в которых они находятся и определения их количества</a:t>
            </a:r>
          </a:p>
          <a:p>
            <a:r>
              <a:rPr lang="ru-RU" dirty="0"/>
              <a:t>Выбранный ИИ-сервис – </a:t>
            </a:r>
            <a:r>
              <a:rPr lang="en-US" dirty="0"/>
              <a:t>Yandex Vision </a:t>
            </a:r>
            <a:r>
              <a:rPr lang="ru-RU" dirty="0"/>
              <a:t>(единственный, в связи с недоступностью других сервисов в России)</a:t>
            </a:r>
          </a:p>
        </p:txBody>
      </p:sp>
    </p:spTree>
    <p:extLst>
      <p:ext uri="{BB962C8B-B14F-4D97-AF65-F5344CB8AC3E}">
        <p14:creationId xmlns:p14="http://schemas.microsoft.com/office/powerpoint/2010/main" val="162858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46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79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B45AA-F3EF-6D22-32A6-3A56BF14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71" y="722904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Интерфейс</a:t>
            </a:r>
            <a:r>
              <a:rPr lang="en-US" sz="5400" dirty="0"/>
              <a:t> </a:t>
            </a:r>
            <a:r>
              <a:rPr lang="en-US" sz="5400" dirty="0" err="1"/>
              <a:t>программы</a:t>
            </a:r>
            <a:endParaRPr lang="en-US" sz="5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D758862-FA13-472B-020A-A2CD7E62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784" y="2137673"/>
            <a:ext cx="9785417" cy="39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738E9B1-90A2-40BD-A0F4-87F26F4D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06F52-E764-495B-845B-DEB11226A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8088103-DEE8-411A-A4E4-6F4C1D83E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8959EA-C69F-42AC-8E32-ECB8B495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D81D739-9DD7-43FC-8E19-C05127E37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6F1D018-5105-44EF-A4D1-098DEB63F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8208F5-827D-4DAB-9D4C-7264BE62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E8EA79B-BDEA-42CE-BE09-39A01B12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E75A2DF-EDE4-4E77-BE95-EEF4C59AB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3906DFB-0739-4431-B65A-97523AB5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F2606E-29A4-4636-A81E-798A552C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F897EA-C9A9-4EB3-BC65-F7446EAFE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39496E-0BF8-40C7-845B-9AE7013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088E4F4-3D8F-4D87-8D4F-40BF011B6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A69F1A1-5816-4416-A9F5-87978681D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17C4C1-CADA-4F09-9AF2-6B8C8D8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4E8180E-0D54-47BF-8E8B-5221B42A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AECD2FE-009C-4029-9B00-7884465E6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58E68E-42A6-4A51-B4D5-33DB9ABF3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8D281A2-52B2-4873-9305-FCB308AD7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4FB3078-A466-4FFD-ABEF-C9A7574E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CA1524F-1F21-4721-A86E-E85A5F1F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709EB5-FD9B-437B-A1F2-8F349D5DB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2EC2B2C-60AD-4659-B06F-8092836C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27BC99E-9BB9-42A0-AAB7-A8A1EEA9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9A7D6B4-18DB-4681-986D-444AADDB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A4624BA-1001-48B7-BC11-037D364F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04EF434-B04C-4DCD-BC8F-D7916D2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2F9A28-9196-4D80-90EE-5C0F8C1F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8862482-841F-43A1-BC57-EFF29F16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88421A5-3C31-41EF-8AC3-BB5F23AC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A5FE1E5-EDBF-4999-95A7-A4D1A20E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04A00-F568-53C5-15BA-1BFA8B5C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4424633" cy="192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DE09DA9F-86A5-44E6-BA6F-EA76B7E6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0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EBE3589-52F4-14D0-819D-B069E8492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886115"/>
            <a:ext cx="4424633" cy="3262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Качество картинки – 1</a:t>
            </a:r>
            <a:r>
              <a:rPr lang="en-US" dirty="0"/>
              <a:t>%</a:t>
            </a:r>
          </a:p>
        </p:txBody>
      </p:sp>
      <p:pic>
        <p:nvPicPr>
          <p:cNvPr id="13" name="Объект 12" descr="Изображение выглядит как человек, мужчина, стена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0A2D88F1-1D1E-7D31-F486-1C428F584D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r="1" b="16840"/>
          <a:stretch/>
        </p:blipFill>
        <p:spPr>
          <a:xfrm>
            <a:off x="6109391" y="3424006"/>
            <a:ext cx="5900366" cy="3255395"/>
          </a:xfrm>
          <a:prstGeom prst="rect">
            <a:avLst/>
          </a:prstGeom>
        </p:spPr>
      </p:pic>
      <p:pic>
        <p:nvPicPr>
          <p:cNvPr id="15" name="Объект 14" descr="Изображение выглядит как человек, мужчина, стена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2F6BFAF2-B7C0-828F-FBAD-5DAC0AD49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r="1" b="16757"/>
          <a:stretch/>
        </p:blipFill>
        <p:spPr>
          <a:xfrm>
            <a:off x="6112556" y="161727"/>
            <a:ext cx="5900368" cy="3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7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ight Triangle 12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9730426-7927-49A4-AEF1-F89E5D3D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F483FAD-F6DC-4BD1-9F5E-4F797C28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58ADD-8E8B-4F12-8EDE-70230B37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60357A6-3739-44EE-9190-910E00A6C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3B5C7E-2014-450B-8783-D6F8B49FD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A90EE5-0C8F-41E4-9C7E-E039A3D55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18D50F5-AF54-4152-934C-A02E01286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097E5B-FEB0-40E8-BEEC-C85984EFF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943C8FF-F65E-4A53-904A-088EFA95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0E9654E-215A-41FB-93B2-F323CE191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22DAF69-2C0F-41F8-811C-849473456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C11372B-560D-438D-B831-BFDDC97AD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3537632-39C3-456D-BE2E-7D5F8E3C0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81D6148-3C2B-464B-A8BC-7230EAAE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E7FD4AC-AD6A-4636-9208-1475AB252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2E1E831-66E4-4F46-9D1D-7694855AA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94ABAE-531B-41BA-9F88-4D544D324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EE85C8-2E16-4BB8-A276-A93D69D68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A2CF32B-7655-4F08-B3A2-4C1D423F2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7F5DA01-C42A-4146-BCDD-F3E22D0CE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C1356DD-4E07-4146-AAAE-02446DD49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A7DFAAF-4204-485A-9B3B-57E60A82F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2B9A5C3-A4F9-4D0F-96B7-F0F9BA1F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C4C0C28-39D0-49A4-8CCA-F06ACE19F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7FC979C-6B0E-48F2-85E1-93DA2B5C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0F74FB6-9A38-49A1-86D6-7679A9D10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373C0F2-2193-49BB-A34A-42855CBF7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8C63D8-86B1-46B2-A7E9-96C0A0E43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3EE6681-9724-477C-9869-347B27235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05E4C19-6356-404E-8FB5-8CC94599A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86AAE0-A34C-42D0-8DAB-8D12E358E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725F354-4164-493C-8D50-322D37D2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Right Triangle 166">
            <a:extLst>
              <a:ext uri="{FF2B5EF4-FFF2-40B4-BE49-F238E27FC236}">
                <a16:creationId xmlns:a16="http://schemas.microsoft.com/office/drawing/2014/main" id="{864B9254-C448-41C9-B0B5-5C6D50733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6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04A00-F568-53C5-15BA-1BFA8B5C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73" y="725952"/>
            <a:ext cx="10295029" cy="20183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EBE3589-52F4-14D0-819D-B069E8492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72" y="2883018"/>
            <a:ext cx="3448731" cy="32903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Качество</a:t>
            </a:r>
            <a:r>
              <a:rPr lang="en-US" dirty="0"/>
              <a:t> </a:t>
            </a:r>
            <a:r>
              <a:rPr lang="en-US" dirty="0" err="1"/>
              <a:t>картинки</a:t>
            </a:r>
            <a:r>
              <a:rPr lang="en-US" dirty="0"/>
              <a:t> – 1%</a:t>
            </a:r>
          </a:p>
        </p:txBody>
      </p:sp>
      <p:pic>
        <p:nvPicPr>
          <p:cNvPr id="8" name="Объект 7" descr="Изображение выглядит как человек, улыбается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6B8D189B-36E2-E1A9-5EA1-943590D2F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63" y="2916037"/>
            <a:ext cx="3257285" cy="325728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7F1B388-8539-46F9-28DF-BA5E15BA2A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99" y="2916037"/>
            <a:ext cx="3257285" cy="32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95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Right Triangle 128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0" name="Rectangle 1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32">
            <a:extLst>
              <a:ext uri="{FF2B5EF4-FFF2-40B4-BE49-F238E27FC236}">
                <a16:creationId xmlns:a16="http://schemas.microsoft.com/office/drawing/2014/main" id="{D5A14109-846C-496B-AF29-4219A13F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2613277-2BF4-4047-8561-B7CFE2D2F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F6B7167-DB35-410D-971D-42D9D69F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5577D-F35F-43D8-B4B7-DA9536A4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1D2D264-EB43-46DB-A6D4-20FACCDBC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F7FF986-ACFC-456B-8857-ECFCD6F0E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E5DB4F6-2F31-4AE8-9D0E-2B3090A5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C3FE37-0412-423C-9A87-31793AD44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2EEDB8-48E3-4A00-B519-6B9BCCBE2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33FB9F2-387D-41A1-B734-48548F93E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5401852-65BC-470E-A180-4FDD056A6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C0C4AE9-F5EB-44A4-9CFF-D0C86597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2745C6A-4355-4A25-B26D-1A8D53162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0758D4-AD35-4AC2-87D3-4A09A837D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D2CFDC0-DEED-4303-A801-E0DD202FE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D0B683B-BA90-4191-A5D4-5DF5EEAD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F15917F-87B9-4D86-B82C-A0A75547B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68E2ECE-4C2E-4CCA-8C43-E7133D2BE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D00696A-00F3-4E1C-93F9-4A5905D3B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E95D1FB-E33F-4202-AA14-DA172A9E6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42740DB-483B-473A-99E3-633311DBF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B64E27B-1F11-4B4B-BD05-E76882BD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A42A57C-B4B7-4B0C-8D4D-98EFA3449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EB661E7-405C-4952-9F57-779BA8993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8869F3A-C022-4C3A-A295-444ADB047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993D393-58B4-42A3-A498-8B603526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DAF0605-0316-41E1-A01A-7291BFC77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2D6162F-36FF-4873-A3EC-ABB33A3E7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4A4A213-5C7A-45B7-B7C6-21DFE7CB5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5990D48-5C8F-4C3E-B77A-36EE570CD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DA960BA-E61E-4C45-93F5-748D28E6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F79D277-3870-4556-9163-C34833F63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ight Triangle 165">
            <a:extLst>
              <a:ext uri="{FF2B5EF4-FFF2-40B4-BE49-F238E27FC236}">
                <a16:creationId xmlns:a16="http://schemas.microsoft.com/office/drawing/2014/main" id="{9C3FA514-7DB9-40C3-8A49-34DD17557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205909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0CADDC-3C7A-9F39-21E8-09A4E727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25952"/>
            <a:ext cx="3848270" cy="3056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7412E03-436D-4912-155B-5BFC572F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7" y="4125951"/>
            <a:ext cx="7571871" cy="2017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Качество картинки </a:t>
            </a:r>
            <a:r>
              <a:rPr lang="en-US" dirty="0"/>
              <a:t>– 1%</a:t>
            </a:r>
          </a:p>
          <a:p>
            <a:pPr marL="0"/>
            <a:endParaRPr lang="en-US"/>
          </a:p>
        </p:txBody>
      </p:sp>
      <p:pic>
        <p:nvPicPr>
          <p:cNvPr id="10" name="Объект 9" descr="Изображение выглядит как человек, костюм, мужчин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4BE50C29-8A6A-D1F3-7768-B61A16D9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2" y="727869"/>
            <a:ext cx="3468745" cy="5119921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, мужчина, костюм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3602CEFF-318A-7F72-E629-AB842F78B1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727869"/>
            <a:ext cx="3468742" cy="51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1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Right Triangle 234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20AD8-F453-F30B-C15B-40B2370B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5838983" cy="2418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AE21C4-2C07-3F92-820E-937330719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3676323"/>
            <a:ext cx="5838983" cy="24670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Качество картинки – 1%</a:t>
            </a:r>
          </a:p>
        </p:txBody>
      </p:sp>
      <p:pic>
        <p:nvPicPr>
          <p:cNvPr id="6" name="Объект 5" descr="Изображение выглядит как человек, мужчина, галсту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82348E33-43CC-ECB7-76E7-C91BE57B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87" y="714592"/>
            <a:ext cx="3060420" cy="2631961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, мужчина, носит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2BBB49A7-CE13-69DD-1FDA-C26FE29834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88" y="3511441"/>
            <a:ext cx="3060420" cy="2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9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Right Triangle 12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9" name="Rectangle 12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0" name="Group 130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Right Triangle 163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F502C-2296-4C71-97FA-B0D73EB8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4927427" cy="2418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Примеры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7CB95F-5A0E-EFFF-32C4-0ABD07D8D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3676323"/>
            <a:ext cx="4418419" cy="205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Качество картинки – 1%</a:t>
            </a:r>
          </a:p>
        </p:txBody>
      </p:sp>
      <p:sp useBgFill="1">
        <p:nvSpPr>
          <p:cNvPr id="166" name="Freeform: Shape 165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Объект 7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7EBF04CA-429B-AA7D-9271-52FC9058E0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9" r="3" b="27441"/>
          <a:stretch/>
        </p:blipFill>
        <p:spPr>
          <a:xfrm>
            <a:off x="7082615" y="3683451"/>
            <a:ext cx="4445748" cy="2595061"/>
          </a:xfrm>
          <a:prstGeom prst="rect">
            <a:avLst/>
          </a:prstGeom>
        </p:spPr>
      </p:pic>
      <p:pic>
        <p:nvPicPr>
          <p:cNvPr id="6" name="Объект 5" descr="Изображение выглядит как человек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E3063F16-7DAF-560B-8A18-0A8ACA0D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 r="1" b="24900"/>
          <a:stretch/>
        </p:blipFill>
        <p:spPr>
          <a:xfrm>
            <a:off x="7098413" y="579488"/>
            <a:ext cx="4458405" cy="27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8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ight Triangle 12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ight Triangle 159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7D54-D50B-1D0A-E8F8-44F16CA4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010149"/>
            <a:ext cx="4927427" cy="2418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Примеры работы программы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7DB8D20-620E-8D8A-21D7-99618A18A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3676323"/>
            <a:ext cx="4418419" cy="20593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Качество картинки – 11%, ниже лицо не определяется</a:t>
            </a:r>
          </a:p>
        </p:txBody>
      </p:sp>
      <p:sp useBgFill="1">
        <p:nvSpPr>
          <p:cNvPr id="162" name="Freeform: Shape 161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Объект 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A79382C-C95E-DC98-1E54-17162D3E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16" y="714592"/>
            <a:ext cx="2631961" cy="2631961"/>
          </a:xfrm>
          <a:prstGeom prst="rect">
            <a:avLst/>
          </a:prstGeom>
        </p:spPr>
      </p:pic>
      <p:pic>
        <p:nvPicPr>
          <p:cNvPr id="8" name="Объект 7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772D3F11-443F-C63B-8413-1FBF5CA517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17" y="3511441"/>
            <a:ext cx="2631961" cy="2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8520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286</Words>
  <Application>Microsoft Office PowerPoint</Application>
  <PresentationFormat>Широкоэкранный</PresentationFormat>
  <Paragraphs>45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Grandview</vt:lpstr>
      <vt:lpstr>Wingdings</vt:lpstr>
      <vt:lpstr>CosineVTI</vt:lpstr>
      <vt:lpstr>Методы искусственного интеллекта Лабораторная работа #1 </vt:lpstr>
      <vt:lpstr>Цель работы</vt:lpstr>
      <vt:lpstr>Интерфейс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Примеры работы программы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искусственного интеллекта Лабораторная работа #1 </dc:title>
  <dc:creator>Гутов Кирилл Григорьевич</dc:creator>
  <cp:lastModifiedBy>Гутов Кирилл Григорьевич</cp:lastModifiedBy>
  <cp:revision>3</cp:revision>
  <dcterms:created xsi:type="dcterms:W3CDTF">2023-01-13T12:58:44Z</dcterms:created>
  <dcterms:modified xsi:type="dcterms:W3CDTF">2023-01-13T14:14:10Z</dcterms:modified>
</cp:coreProperties>
</file>